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8" r:id="rId3"/>
    <p:sldId id="264" r:id="rId4"/>
    <p:sldId id="259" r:id="rId5"/>
    <p:sldId id="266" r:id="rId6"/>
    <p:sldId id="265" r:id="rId7"/>
    <p:sldId id="257" r:id="rId8"/>
    <p:sldId id="260" r:id="rId9"/>
    <p:sldId id="261" r:id="rId10"/>
    <p:sldId id="262"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93" autoAdjust="0"/>
    <p:restoredTop sz="81877" autoAdjust="0"/>
  </p:normalViewPr>
  <p:slideViewPr>
    <p:cSldViewPr snapToGrid="0">
      <p:cViewPr>
        <p:scale>
          <a:sx n="110" d="100"/>
          <a:sy n="110" d="100"/>
        </p:scale>
        <p:origin x="33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B1B33-B777-4539-B5FB-D4A8963454B3}" type="datetimeFigureOut">
              <a:rPr lang="en-US" smtClean="0"/>
              <a:t>11/19/2024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E36C31-51E5-43E4-8587-3B0E5A8560CE}" type="slidenum">
              <a:rPr lang="en-US" smtClean="0"/>
              <a:t>‹#›</a:t>
            </a:fld>
            <a:endParaRPr lang="en-US"/>
          </a:p>
        </p:txBody>
      </p:sp>
    </p:spTree>
    <p:extLst>
      <p:ext uri="{BB962C8B-B14F-4D97-AF65-F5344CB8AC3E}">
        <p14:creationId xmlns:p14="http://schemas.microsoft.com/office/powerpoint/2010/main" val="2635167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assumes the model is correctly specified</a:t>
            </a:r>
          </a:p>
          <a:p>
            <a:r>
              <a:rPr lang="en-US" dirty="0"/>
              <a:t>Coverage is calculated by the fraction of the 100 bootstrap runs that contain the </a:t>
            </a:r>
            <a:r>
              <a:rPr lang="en-US" dirty="0" err="1"/>
              <a:t>groundtruth</a:t>
            </a:r>
            <a:r>
              <a:rPr lang="en-US" dirty="0"/>
              <a:t> </a:t>
            </a:r>
            <a:r>
              <a:rPr lang="en-US" dirty="0" err="1"/>
              <a:t>estitmate</a:t>
            </a:r>
            <a:endParaRPr lang="en-US" dirty="0"/>
          </a:p>
        </p:txBody>
      </p:sp>
      <p:sp>
        <p:nvSpPr>
          <p:cNvPr id="4" name="Slide Number Placeholder 3"/>
          <p:cNvSpPr>
            <a:spLocks noGrp="1"/>
          </p:cNvSpPr>
          <p:nvPr>
            <p:ph type="sldNum" sz="quarter" idx="5"/>
          </p:nvPr>
        </p:nvSpPr>
        <p:spPr/>
        <p:txBody>
          <a:bodyPr/>
          <a:lstStyle/>
          <a:p>
            <a:fld id="{F2E36C31-51E5-43E4-8587-3B0E5A8560CE}" type="slidenum">
              <a:rPr lang="en-US" smtClean="0"/>
              <a:t>3</a:t>
            </a:fld>
            <a:endParaRPr lang="en-US"/>
          </a:p>
        </p:txBody>
      </p:sp>
    </p:spTree>
    <p:extLst>
      <p:ext uri="{BB962C8B-B14F-4D97-AF65-F5344CB8AC3E}">
        <p14:creationId xmlns:p14="http://schemas.microsoft.com/office/powerpoint/2010/main" val="40521685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find in their data, lambda &lt; 1, and that it’s not classical</a:t>
            </a:r>
          </a:p>
        </p:txBody>
      </p:sp>
      <p:sp>
        <p:nvSpPr>
          <p:cNvPr id="4" name="Slide Number Placeholder 3"/>
          <p:cNvSpPr>
            <a:spLocks noGrp="1"/>
          </p:cNvSpPr>
          <p:nvPr>
            <p:ph type="sldNum" sz="quarter" idx="5"/>
          </p:nvPr>
        </p:nvSpPr>
        <p:spPr/>
        <p:txBody>
          <a:bodyPr/>
          <a:lstStyle/>
          <a:p>
            <a:fld id="{F2E36C31-51E5-43E4-8587-3B0E5A8560CE}" type="slidenum">
              <a:rPr lang="en-US" smtClean="0"/>
              <a:t>5</a:t>
            </a:fld>
            <a:endParaRPr lang="en-US"/>
          </a:p>
        </p:txBody>
      </p:sp>
    </p:spTree>
    <p:extLst>
      <p:ext uri="{BB962C8B-B14F-4D97-AF65-F5344CB8AC3E}">
        <p14:creationId xmlns:p14="http://schemas.microsoft.com/office/powerpoint/2010/main" val="1410911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Estimated coeﬃcients from Equation 3, which is called the imputation step, describe how the remotely sensed proxy relates to the ground truth measurement, conditional on the</a:t>
            </a:r>
          </a:p>
          <a:p>
            <a:r>
              <a:rPr lang="en-US" dirty="0"/>
              <a:t>outcome variable For example, when extreme values of x are routinely underestimated,</a:t>
            </a:r>
          </a:p>
          <a:p>
            <a:r>
              <a:rPr lang="en-US" dirty="0"/>
              <a:t>as is common in remotely sensed estimates (e.g., see Figure B.2), γˆ is greater than one. Next, the estimated relationship from Equation 3 is used to impute a “corrected” value</a:t>
            </a:r>
          </a:p>
          <a:p>
            <a:r>
              <a:rPr lang="en-US" dirty="0"/>
              <a:t>of x˜ in the main sample, where ground truth measurements x do not exist. Call this prediction xˆ.</a:t>
            </a:r>
          </a:p>
          <a:p>
            <a:r>
              <a:rPr lang="en-US" dirty="0"/>
              <a:t>Note that the standard errors from stage 2 incorporate the errors in imputation</a:t>
            </a:r>
          </a:p>
        </p:txBody>
      </p:sp>
      <p:sp>
        <p:nvSpPr>
          <p:cNvPr id="4" name="Slide Number Placeholder 3"/>
          <p:cNvSpPr>
            <a:spLocks noGrp="1"/>
          </p:cNvSpPr>
          <p:nvPr>
            <p:ph type="sldNum" sz="quarter" idx="5"/>
          </p:nvPr>
        </p:nvSpPr>
        <p:spPr/>
        <p:txBody>
          <a:bodyPr/>
          <a:lstStyle/>
          <a:p>
            <a:fld id="{F2E36C31-51E5-43E4-8587-3B0E5A8560CE}" type="slidenum">
              <a:rPr lang="en-US" smtClean="0"/>
              <a:t>6</a:t>
            </a:fld>
            <a:endParaRPr lang="en-US"/>
          </a:p>
        </p:txBody>
      </p:sp>
    </p:spTree>
    <p:extLst>
      <p:ext uri="{BB962C8B-B14F-4D97-AF65-F5344CB8AC3E}">
        <p14:creationId xmlns:p14="http://schemas.microsoft.com/office/powerpoint/2010/main" val="2643694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x 1 km</a:t>
            </a:r>
          </a:p>
        </p:txBody>
      </p:sp>
      <p:sp>
        <p:nvSpPr>
          <p:cNvPr id="4" name="Slide Number Placeholder 3"/>
          <p:cNvSpPr>
            <a:spLocks noGrp="1"/>
          </p:cNvSpPr>
          <p:nvPr>
            <p:ph type="sldNum" sz="quarter" idx="5"/>
          </p:nvPr>
        </p:nvSpPr>
        <p:spPr/>
        <p:txBody>
          <a:bodyPr/>
          <a:lstStyle/>
          <a:p>
            <a:fld id="{F2E36C31-51E5-43E4-8587-3B0E5A8560CE}" type="slidenum">
              <a:rPr lang="en-US" smtClean="0"/>
              <a:t>7</a:t>
            </a:fld>
            <a:endParaRPr lang="en-US"/>
          </a:p>
        </p:txBody>
      </p:sp>
    </p:spTree>
    <p:extLst>
      <p:ext uri="{BB962C8B-B14F-4D97-AF65-F5344CB8AC3E}">
        <p14:creationId xmlns:p14="http://schemas.microsoft.com/office/powerpoint/2010/main" val="904438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3: Remotely sensed predictions introduce bias in parameters recovered in downstream regression analyses: example from predictions of road length. Figure uses ground truth population data and remotely sensed predictions of road length to illustrate how measurement error in remotely sensed predictions can bias downstream regression coeﬃcients and estimated standard errors. Panel (A) shows ground truth </a:t>
            </a:r>
            <a:r>
              <a:rPr lang="en-US" dirty="0" err="1"/>
              <a:t>ob</a:t>
            </a:r>
            <a:r>
              <a:rPr lang="en-US" dirty="0"/>
              <a:t>-</a:t>
            </a:r>
          </a:p>
          <a:p>
            <a:r>
              <a:rPr lang="en-US" dirty="0" err="1"/>
              <a:t>servations</a:t>
            </a:r>
            <a:r>
              <a:rPr lang="en-US" dirty="0"/>
              <a:t> of total road length within 1km ⇥ 1km grid cells on the y-axis, plotted against satellite-based predictions of total road length on the x-axis. Panel (B) shows that the</a:t>
            </a:r>
          </a:p>
          <a:p>
            <a:r>
              <a:rPr lang="en-US" dirty="0"/>
              <a:t>measurement error evidenced in panel (A) leads to a biased estimate of the relationship between population density and road length. Panel (C) shows data points and a </a:t>
            </a:r>
            <a:r>
              <a:rPr lang="en-US" dirty="0" err="1"/>
              <a:t>regres-sion</a:t>
            </a:r>
            <a:r>
              <a:rPr lang="en-US" dirty="0"/>
              <a:t> model both adjusted using multiple imputation to correct the bias introduced by remotely sensed road length. Panels (D) and (E) repeat these analyses in an “error-in-Y ” model in which remotely sensed road length is the outcome variable and population density is the independent variable. In this case, bias from measurement error is minimal, but multiple imputation corrects for overly precise standard error estimates.</a:t>
            </a:r>
          </a:p>
        </p:txBody>
      </p:sp>
      <p:sp>
        <p:nvSpPr>
          <p:cNvPr id="4" name="Slide Number Placeholder 3"/>
          <p:cNvSpPr>
            <a:spLocks noGrp="1"/>
          </p:cNvSpPr>
          <p:nvPr>
            <p:ph type="sldNum" sz="quarter" idx="5"/>
          </p:nvPr>
        </p:nvSpPr>
        <p:spPr/>
        <p:txBody>
          <a:bodyPr/>
          <a:lstStyle/>
          <a:p>
            <a:fld id="{F2E36C31-51E5-43E4-8587-3B0E5A8560CE}" type="slidenum">
              <a:rPr lang="en-US" smtClean="0"/>
              <a:t>8</a:t>
            </a:fld>
            <a:endParaRPr lang="en-US"/>
          </a:p>
        </p:txBody>
      </p:sp>
    </p:spTree>
    <p:extLst>
      <p:ext uri="{BB962C8B-B14F-4D97-AF65-F5344CB8AC3E}">
        <p14:creationId xmlns:p14="http://schemas.microsoft.com/office/powerpoint/2010/main" val="3722930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4: Bias, coverage, and power for regression models using remotely sensed variables both with and without correction via multiple imputation. Figure shows the distribution of bias, coverage, and power over a set of 100 bootstrapped estimates of 40 regression models, each of which estimates the relationship between two so-</a:t>
            </a:r>
            <a:r>
              <a:rPr lang="en-US" dirty="0" err="1"/>
              <a:t>cioeconomic</a:t>
            </a:r>
            <a:r>
              <a:rPr lang="en-US" dirty="0"/>
              <a:t> and/or environmental variables (e.g., income and temperature; road length and forest cover). Purple distributions indicate regression models in which remotely sensed variables are used without correction as either a dependent (panel (A), “error-in-X”) or independent (panel (B), “error-in-Y ”) variable, while blue distributions indicate regression models in which multiple imputation was used with a corresponding </a:t>
            </a:r>
            <a:r>
              <a:rPr lang="en-US" dirty="0" err="1"/>
              <a:t>calibra-tion</a:t>
            </a:r>
            <a:r>
              <a:rPr lang="en-US" dirty="0"/>
              <a:t> set to correct bias in recovered parameter estimates. The top two rows show the proportional bias in regression coeﬃcients and standard errors (where 0.25 indicates a 25% bias), while the bottom two rows show coverage and power. Data for violin plots has been </a:t>
            </a:r>
            <a:r>
              <a:rPr lang="en-US" dirty="0" err="1"/>
              <a:t>winsorized</a:t>
            </a:r>
            <a:r>
              <a:rPr lang="en-US" dirty="0"/>
              <a:t> for visual display purposes only.</a:t>
            </a:r>
          </a:p>
        </p:txBody>
      </p:sp>
      <p:sp>
        <p:nvSpPr>
          <p:cNvPr id="4" name="Slide Number Placeholder 3"/>
          <p:cNvSpPr>
            <a:spLocks noGrp="1"/>
          </p:cNvSpPr>
          <p:nvPr>
            <p:ph type="sldNum" sz="quarter" idx="5"/>
          </p:nvPr>
        </p:nvSpPr>
        <p:spPr/>
        <p:txBody>
          <a:bodyPr/>
          <a:lstStyle/>
          <a:p>
            <a:fld id="{F2E36C31-51E5-43E4-8587-3B0E5A8560CE}" type="slidenum">
              <a:rPr lang="en-US" smtClean="0"/>
              <a:t>9</a:t>
            </a:fld>
            <a:endParaRPr lang="en-US"/>
          </a:p>
        </p:txBody>
      </p:sp>
    </p:spTree>
    <p:extLst>
      <p:ext uri="{BB962C8B-B14F-4D97-AF65-F5344CB8AC3E}">
        <p14:creationId xmlns:p14="http://schemas.microsoft.com/office/powerpoint/2010/main" val="10773694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5: The eﬀect of calibration set size on the ability of multiple imputation to correct biases introduced by remotely sensed variables. Figures show median bias, mean coverage, and mean power as a function of the size of the dataset available for calibration in the multiple imputation procedure. Horizontal purple lines show values for the uncorrected model, which does not rely on a calibration set. Solid black lines show median bias and mean coverage and power values across all regression models. Light grey lines show these measures for each of 40 regression models estimating the relationship between two socioeconomic and/or environmental variables (</a:t>
            </a:r>
            <a:r>
              <a:rPr lang="en-US" dirty="0" err="1"/>
              <a:t>winsorized</a:t>
            </a:r>
            <a:r>
              <a:rPr lang="en-US" dirty="0"/>
              <a:t> for display). Blue dots indicate values for a calibration set size of 12,000, as is used throughout the rest of the analysis (e.g., in Figure 4). As in Figure 4, panel (A) shows results for regressions in which remotely sensed variables are used as independent variables (i.e., “error-in-X”), while panel (B) shows results for regressions in which remotely sensed variables are used as dependent variables (i.e., “error-in-Y ”).</a:t>
            </a:r>
          </a:p>
        </p:txBody>
      </p:sp>
      <p:sp>
        <p:nvSpPr>
          <p:cNvPr id="4" name="Slide Number Placeholder 3"/>
          <p:cNvSpPr>
            <a:spLocks noGrp="1"/>
          </p:cNvSpPr>
          <p:nvPr>
            <p:ph type="sldNum" sz="quarter" idx="5"/>
          </p:nvPr>
        </p:nvSpPr>
        <p:spPr/>
        <p:txBody>
          <a:bodyPr/>
          <a:lstStyle/>
          <a:p>
            <a:fld id="{F2E36C31-51E5-43E4-8587-3B0E5A8560CE}" type="slidenum">
              <a:rPr lang="en-US" smtClean="0"/>
              <a:t>10</a:t>
            </a:fld>
            <a:endParaRPr lang="en-US"/>
          </a:p>
        </p:txBody>
      </p:sp>
    </p:spTree>
    <p:extLst>
      <p:ext uri="{BB962C8B-B14F-4D97-AF65-F5344CB8AC3E}">
        <p14:creationId xmlns:p14="http://schemas.microsoft.com/office/powerpoint/2010/main" val="11903786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6: The eﬀect of distance between calibration and main datasets on the ability of multiple imputation to correct biases introduced by remotely sensed variables. Figures show median bias, mean coverage, and mean power as a function of the distance between the calibration set and the main regression sample. Horizontal purple lines indicate values for the uncorrected model, which does not rely on a calibration set. Solid black lines show median bias and mean coverage and power values across all regression models. Light grey lines show these measures for each of 40 regression models estimating the relationship between two socioeconomic and/or environmental variables (</a:t>
            </a:r>
            <a:r>
              <a:rPr lang="en-US" dirty="0" err="1"/>
              <a:t>winsorized</a:t>
            </a:r>
            <a:r>
              <a:rPr lang="en-US" dirty="0"/>
              <a:t> for display). Blue dots indicate average values for a random sampling of the calibration set (i.e., no spatial separation between calibration and main samples imposed). Dotted lines show values for a “standard” version of multiple imputation, where, unlike the “eﬃcient” version of multiple imputation used throughout the text, the calibration set is not appended to the main set when estimating the parameter of interest. As in Figure 4, panel (A) shows results for regressions in which remotely sensed variables are used as independent variables (i.e., “error-in-X”), while panel (B) shows results for regressions in which remotely sensed variables are used as dependent variables (i.e., “error-in-Y ”).</a:t>
            </a:r>
          </a:p>
        </p:txBody>
      </p:sp>
      <p:sp>
        <p:nvSpPr>
          <p:cNvPr id="4" name="Slide Number Placeholder 3"/>
          <p:cNvSpPr>
            <a:spLocks noGrp="1"/>
          </p:cNvSpPr>
          <p:nvPr>
            <p:ph type="sldNum" sz="quarter" idx="5"/>
          </p:nvPr>
        </p:nvSpPr>
        <p:spPr/>
        <p:txBody>
          <a:bodyPr/>
          <a:lstStyle/>
          <a:p>
            <a:fld id="{F2E36C31-51E5-43E4-8587-3B0E5A8560CE}" type="slidenum">
              <a:rPr lang="en-US" smtClean="0"/>
              <a:t>11</a:t>
            </a:fld>
            <a:endParaRPr lang="en-US"/>
          </a:p>
        </p:txBody>
      </p:sp>
    </p:spTree>
    <p:extLst>
      <p:ext uri="{BB962C8B-B14F-4D97-AF65-F5344CB8AC3E}">
        <p14:creationId xmlns:p14="http://schemas.microsoft.com/office/powerpoint/2010/main" val="3443659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ACD15-27D4-4443-75CA-350DAAD7B1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735D1AE-4559-6BB8-DC05-38BC5B119C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3579CD-0F66-F2BA-96DD-1E0BD1B86A29}"/>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5" name="Footer Placeholder 4">
            <a:extLst>
              <a:ext uri="{FF2B5EF4-FFF2-40B4-BE49-F238E27FC236}">
                <a16:creationId xmlns:a16="http://schemas.microsoft.com/office/drawing/2014/main" id="{219ACF74-B165-E00E-CF7C-3A854AA5F4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B9AC32-C9AD-2BD8-2126-544F5357CF48}"/>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43873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7A7A5-8597-4983-373B-776A09347FC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2CC800E-5AA4-762C-3D66-E7F7BB99E4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70A8CC-1DEC-9736-AF55-11B53871A438}"/>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5" name="Footer Placeholder 4">
            <a:extLst>
              <a:ext uri="{FF2B5EF4-FFF2-40B4-BE49-F238E27FC236}">
                <a16:creationId xmlns:a16="http://schemas.microsoft.com/office/drawing/2014/main" id="{7DE7EC4C-A837-4C58-15DA-63D3B7DAF7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3AA829-60EB-940E-0232-D4ECAD33630E}"/>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810196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18738D-622C-C81B-666C-0709F38118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CCB22B-C7D9-189E-CC94-31685F1E0B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2C446B-1C17-79D5-A1F6-754BAC2CC59A}"/>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5" name="Footer Placeholder 4">
            <a:extLst>
              <a:ext uri="{FF2B5EF4-FFF2-40B4-BE49-F238E27FC236}">
                <a16:creationId xmlns:a16="http://schemas.microsoft.com/office/drawing/2014/main" id="{080E7884-929A-48CC-D970-8E3E94B857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0385B4-F1CD-7F61-13FB-2A92843AE9E2}"/>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3586497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0C285-B9D7-43BD-6C4D-BF48AD11B3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BDFD67-B70B-5CB0-A865-68E30363C6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B990B-84A3-C522-D810-CAF6AB52A831}"/>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5" name="Footer Placeholder 4">
            <a:extLst>
              <a:ext uri="{FF2B5EF4-FFF2-40B4-BE49-F238E27FC236}">
                <a16:creationId xmlns:a16="http://schemas.microsoft.com/office/drawing/2014/main" id="{AB830698-1DF7-EFB3-7601-CD5D4E8FA9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EE6256-9B32-C922-5FBA-9C2B64AB4762}"/>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2014336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AEEFF-F219-A211-B433-2B447DB2B7C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EDF3F7-391A-944B-D681-36279B15C84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BB8EE5-4148-2C98-C2DC-5B2AD4112449}"/>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5" name="Footer Placeholder 4">
            <a:extLst>
              <a:ext uri="{FF2B5EF4-FFF2-40B4-BE49-F238E27FC236}">
                <a16:creationId xmlns:a16="http://schemas.microsoft.com/office/drawing/2014/main" id="{E8DD45B6-54AB-0B94-BCE9-CF016F2CA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47BD48-2764-FE48-89FE-D45C00B997FA}"/>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2670839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4FE81-E161-279D-A8B6-01A13212BF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EA79C3-AA38-F84A-F50E-EB7DEA83CCC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B3CF56-B87F-910C-7CDA-7FFC23711D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9F4AF8-7C16-9C11-1763-764B6E6B8B17}"/>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6" name="Footer Placeholder 5">
            <a:extLst>
              <a:ext uri="{FF2B5EF4-FFF2-40B4-BE49-F238E27FC236}">
                <a16:creationId xmlns:a16="http://schemas.microsoft.com/office/drawing/2014/main" id="{4D9D4CE3-93CB-138D-CEC3-A44402C8DD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D6538B-392F-54BD-439F-23FF4B5A3404}"/>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404478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ABE1A-AA73-42A6-1D02-E4E6230FDD0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F8F9D6-3362-6CB6-D190-9F2981FC31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7BF0AB-F4DA-ADD1-DF69-36B07B43532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FA19D-D98F-3FAF-6B3C-3A898297E9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B769E9-09B4-A4F4-CB41-69B73F792A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A2AA25-BCC8-E8A9-FCF2-3D8F2236F0B0}"/>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8" name="Footer Placeholder 7">
            <a:extLst>
              <a:ext uri="{FF2B5EF4-FFF2-40B4-BE49-F238E27FC236}">
                <a16:creationId xmlns:a16="http://schemas.microsoft.com/office/drawing/2014/main" id="{ED6ED127-89A3-573B-3E08-8E336E42D42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D831FB6-8281-FD46-6CC8-0B9611611B23}"/>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2611364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A00BC-F89B-2BA3-D003-C50AEFF2D3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9089D6-9F58-5FFB-C8C6-4CE7523C4F36}"/>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4" name="Footer Placeholder 3">
            <a:extLst>
              <a:ext uri="{FF2B5EF4-FFF2-40B4-BE49-F238E27FC236}">
                <a16:creationId xmlns:a16="http://schemas.microsoft.com/office/drawing/2014/main" id="{F0057760-5EDA-4D4A-0CDE-C88C7C83643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054F0AE-CDBA-D061-BE0B-5538921E04E3}"/>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2210327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97CEE0-6A25-7D42-CDC5-E77A1E04D076}"/>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3" name="Footer Placeholder 2">
            <a:extLst>
              <a:ext uri="{FF2B5EF4-FFF2-40B4-BE49-F238E27FC236}">
                <a16:creationId xmlns:a16="http://schemas.microsoft.com/office/drawing/2014/main" id="{36C8315C-0C72-5EA4-5423-7FBA87DC4C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E2BD79-2DED-7A02-9ABC-7C9F422C48B4}"/>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1242347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919CD-76B9-ADE5-0C29-49B4851E2E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D354D5-CBE5-9AA3-713A-AF2412A91E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9429C0A-7D75-F9A7-C9E3-A90EA283D1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998230-CB89-9AFD-925C-9D6981BB3B60}"/>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6" name="Footer Placeholder 5">
            <a:extLst>
              <a:ext uri="{FF2B5EF4-FFF2-40B4-BE49-F238E27FC236}">
                <a16:creationId xmlns:a16="http://schemas.microsoft.com/office/drawing/2014/main" id="{3CB6C466-AAC5-7945-550B-EDE128555E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320FBB-449F-FC60-1FF4-5B8F83EE71E0}"/>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7793367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024E4-0E15-68B6-467F-9A9BBEE60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FC6969-DE11-C304-A3F2-0535C093ED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021A1B-05F9-3FD4-00B6-88FCF82270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7CF9AB-AC15-E29E-7914-61E0C05857AC}"/>
              </a:ext>
            </a:extLst>
          </p:cNvPr>
          <p:cNvSpPr>
            <a:spLocks noGrp="1"/>
          </p:cNvSpPr>
          <p:nvPr>
            <p:ph type="dt" sz="half" idx="10"/>
          </p:nvPr>
        </p:nvSpPr>
        <p:spPr/>
        <p:txBody>
          <a:bodyPr/>
          <a:lstStyle/>
          <a:p>
            <a:fld id="{F9468D36-56E7-4F40-9888-2F79983D0500}" type="datetimeFigureOut">
              <a:rPr lang="en-US" smtClean="0"/>
              <a:t>11/19/2024</a:t>
            </a:fld>
            <a:endParaRPr lang="en-US"/>
          </a:p>
        </p:txBody>
      </p:sp>
      <p:sp>
        <p:nvSpPr>
          <p:cNvPr id="6" name="Footer Placeholder 5">
            <a:extLst>
              <a:ext uri="{FF2B5EF4-FFF2-40B4-BE49-F238E27FC236}">
                <a16:creationId xmlns:a16="http://schemas.microsoft.com/office/drawing/2014/main" id="{C6996C39-DA22-202F-3031-B75E10E14A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60E31D-7E71-8D49-7524-3A6998809784}"/>
              </a:ext>
            </a:extLst>
          </p:cNvPr>
          <p:cNvSpPr>
            <a:spLocks noGrp="1"/>
          </p:cNvSpPr>
          <p:nvPr>
            <p:ph type="sldNum" sz="quarter" idx="12"/>
          </p:nvPr>
        </p:nvSpPr>
        <p:spPr/>
        <p:txBody>
          <a:bodyPr/>
          <a:lstStyle/>
          <a:p>
            <a:fld id="{BE02DF33-83FC-4DCF-97DF-C092001E5979}" type="slidenum">
              <a:rPr lang="en-US" smtClean="0"/>
              <a:t>‹#›</a:t>
            </a:fld>
            <a:endParaRPr lang="en-US"/>
          </a:p>
        </p:txBody>
      </p:sp>
    </p:spTree>
    <p:extLst>
      <p:ext uri="{BB962C8B-B14F-4D97-AF65-F5344CB8AC3E}">
        <p14:creationId xmlns:p14="http://schemas.microsoft.com/office/powerpoint/2010/main" val="3177875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C5FDC3-F086-C537-0071-329491D787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4644C1D-C18E-36D6-CF57-EAAB5573AB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607767-B027-490C-DFCE-7226A9952C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9468D36-56E7-4F40-9888-2F79983D0500}" type="datetimeFigureOut">
              <a:rPr lang="en-US" smtClean="0"/>
              <a:t>11/19/2024</a:t>
            </a:fld>
            <a:endParaRPr lang="en-US"/>
          </a:p>
        </p:txBody>
      </p:sp>
      <p:sp>
        <p:nvSpPr>
          <p:cNvPr id="5" name="Footer Placeholder 4">
            <a:extLst>
              <a:ext uri="{FF2B5EF4-FFF2-40B4-BE49-F238E27FC236}">
                <a16:creationId xmlns:a16="http://schemas.microsoft.com/office/drawing/2014/main" id="{1580732C-4CD9-3AA9-7C4A-92F7F200A9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E62B997-8526-6B47-1DF3-E81823BD78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E02DF33-83FC-4DCF-97DF-C092001E5979}" type="slidenum">
              <a:rPr lang="en-US" smtClean="0"/>
              <a:t>‹#›</a:t>
            </a:fld>
            <a:endParaRPr lang="en-US"/>
          </a:p>
        </p:txBody>
      </p:sp>
    </p:spTree>
    <p:extLst>
      <p:ext uri="{BB962C8B-B14F-4D97-AF65-F5344CB8AC3E}">
        <p14:creationId xmlns:p14="http://schemas.microsoft.com/office/powerpoint/2010/main" val="13299614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6523B-7CDA-0E44-E7EE-2A3F162D2FAF}"/>
              </a:ext>
            </a:extLst>
          </p:cNvPr>
          <p:cNvSpPr>
            <a:spLocks noGrp="1"/>
          </p:cNvSpPr>
          <p:nvPr>
            <p:ph type="ctrTitle"/>
          </p:nvPr>
        </p:nvSpPr>
        <p:spPr/>
        <p:txBody>
          <a:bodyPr/>
          <a:lstStyle/>
          <a:p>
            <a:r>
              <a:rPr lang="en-US" dirty="0"/>
              <a:t>Parameter recovery using remotely sensed variables</a:t>
            </a:r>
          </a:p>
        </p:txBody>
      </p:sp>
      <p:sp>
        <p:nvSpPr>
          <p:cNvPr id="3" name="Subtitle 2">
            <a:extLst>
              <a:ext uri="{FF2B5EF4-FFF2-40B4-BE49-F238E27FC236}">
                <a16:creationId xmlns:a16="http://schemas.microsoft.com/office/drawing/2014/main" id="{A2F88D8C-4CD9-D47D-EE0B-C81B16EFF8F3}"/>
              </a:ext>
            </a:extLst>
          </p:cNvPr>
          <p:cNvSpPr>
            <a:spLocks noGrp="1"/>
          </p:cNvSpPr>
          <p:nvPr>
            <p:ph type="subTitle" idx="1"/>
          </p:nvPr>
        </p:nvSpPr>
        <p:spPr/>
        <p:txBody>
          <a:bodyPr/>
          <a:lstStyle/>
          <a:p>
            <a:r>
              <a:rPr lang="en-US" dirty="0"/>
              <a:t>Proctor, Carleton and Sum</a:t>
            </a:r>
          </a:p>
          <a:p>
            <a:endParaRPr lang="en-US" dirty="0"/>
          </a:p>
        </p:txBody>
      </p:sp>
    </p:spTree>
    <p:extLst>
      <p:ext uri="{BB962C8B-B14F-4D97-AF65-F5344CB8AC3E}">
        <p14:creationId xmlns:p14="http://schemas.microsoft.com/office/powerpoint/2010/main" val="29822230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1EED0-7408-DFFA-5B6D-4FB0676C253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7472781-9D13-9A6A-80AD-9CBC9DE52D7B}"/>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961A4C2C-55DB-0401-9DC1-6EE852122CA9}"/>
              </a:ext>
            </a:extLst>
          </p:cNvPr>
          <p:cNvPicPr>
            <a:picLocks noChangeAspect="1"/>
          </p:cNvPicPr>
          <p:nvPr/>
        </p:nvPicPr>
        <p:blipFill>
          <a:blip r:embed="rId3"/>
          <a:stretch>
            <a:fillRect/>
          </a:stretch>
        </p:blipFill>
        <p:spPr>
          <a:xfrm>
            <a:off x="190277" y="461283"/>
            <a:ext cx="5962684" cy="5032375"/>
          </a:xfrm>
          <a:prstGeom prst="rect">
            <a:avLst/>
          </a:prstGeom>
        </p:spPr>
      </p:pic>
      <p:pic>
        <p:nvPicPr>
          <p:cNvPr id="7" name="Picture 6">
            <a:extLst>
              <a:ext uri="{FF2B5EF4-FFF2-40B4-BE49-F238E27FC236}">
                <a16:creationId xmlns:a16="http://schemas.microsoft.com/office/drawing/2014/main" id="{3CFF3F90-EBD8-6D6C-65AB-3BEE523671BF}"/>
              </a:ext>
            </a:extLst>
          </p:cNvPr>
          <p:cNvPicPr>
            <a:picLocks noChangeAspect="1"/>
          </p:cNvPicPr>
          <p:nvPr/>
        </p:nvPicPr>
        <p:blipFill>
          <a:blip r:embed="rId4"/>
          <a:stretch>
            <a:fillRect/>
          </a:stretch>
        </p:blipFill>
        <p:spPr>
          <a:xfrm>
            <a:off x="6004580" y="863600"/>
            <a:ext cx="5889877" cy="5087257"/>
          </a:xfrm>
          <a:prstGeom prst="rect">
            <a:avLst/>
          </a:prstGeom>
        </p:spPr>
      </p:pic>
      <p:pic>
        <p:nvPicPr>
          <p:cNvPr id="9" name="Picture 8">
            <a:extLst>
              <a:ext uri="{FF2B5EF4-FFF2-40B4-BE49-F238E27FC236}">
                <a16:creationId xmlns:a16="http://schemas.microsoft.com/office/drawing/2014/main" id="{3357B340-72C3-236C-EDC8-4C0FEB0E7315}"/>
              </a:ext>
            </a:extLst>
          </p:cNvPr>
          <p:cNvPicPr>
            <a:picLocks noChangeAspect="1"/>
          </p:cNvPicPr>
          <p:nvPr/>
        </p:nvPicPr>
        <p:blipFill>
          <a:blip r:embed="rId5"/>
          <a:stretch>
            <a:fillRect/>
          </a:stretch>
        </p:blipFill>
        <p:spPr>
          <a:xfrm>
            <a:off x="1082292" y="5519058"/>
            <a:ext cx="5013708" cy="831062"/>
          </a:xfrm>
          <a:prstGeom prst="rect">
            <a:avLst/>
          </a:prstGeom>
        </p:spPr>
      </p:pic>
      <p:pic>
        <p:nvPicPr>
          <p:cNvPr id="10" name="Picture 9">
            <a:extLst>
              <a:ext uri="{FF2B5EF4-FFF2-40B4-BE49-F238E27FC236}">
                <a16:creationId xmlns:a16="http://schemas.microsoft.com/office/drawing/2014/main" id="{3CCC6515-9A4A-BE6A-834A-009BC9C11FDE}"/>
              </a:ext>
            </a:extLst>
          </p:cNvPr>
          <p:cNvPicPr>
            <a:picLocks noChangeAspect="1"/>
          </p:cNvPicPr>
          <p:nvPr/>
        </p:nvPicPr>
        <p:blipFill>
          <a:blip r:embed="rId5"/>
          <a:stretch>
            <a:fillRect/>
          </a:stretch>
        </p:blipFill>
        <p:spPr>
          <a:xfrm>
            <a:off x="6793639" y="5439230"/>
            <a:ext cx="5013708" cy="831062"/>
          </a:xfrm>
          <a:prstGeom prst="rect">
            <a:avLst/>
          </a:prstGeom>
        </p:spPr>
      </p:pic>
      <p:pic>
        <p:nvPicPr>
          <p:cNvPr id="12" name="Picture 11">
            <a:extLst>
              <a:ext uri="{FF2B5EF4-FFF2-40B4-BE49-F238E27FC236}">
                <a16:creationId xmlns:a16="http://schemas.microsoft.com/office/drawing/2014/main" id="{7EEF55BF-DBFC-922A-F9E3-788BB72FA3E9}"/>
              </a:ext>
            </a:extLst>
          </p:cNvPr>
          <p:cNvPicPr>
            <a:picLocks noChangeAspect="1"/>
          </p:cNvPicPr>
          <p:nvPr/>
        </p:nvPicPr>
        <p:blipFill>
          <a:blip r:embed="rId6"/>
          <a:stretch>
            <a:fillRect/>
          </a:stretch>
        </p:blipFill>
        <p:spPr>
          <a:xfrm>
            <a:off x="9466452" y="1825625"/>
            <a:ext cx="2776348" cy="1118931"/>
          </a:xfrm>
          <a:prstGeom prst="rect">
            <a:avLst/>
          </a:prstGeom>
        </p:spPr>
      </p:pic>
    </p:spTree>
    <p:extLst>
      <p:ext uri="{BB962C8B-B14F-4D97-AF65-F5344CB8AC3E}">
        <p14:creationId xmlns:p14="http://schemas.microsoft.com/office/powerpoint/2010/main" val="1450026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DCBC1-7915-BF64-8D5B-D52936D67B7C}"/>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4DAF0B4E-2627-9B6A-8105-3AEEE2000350}"/>
              </a:ext>
            </a:extLst>
          </p:cNvPr>
          <p:cNvPicPr>
            <a:picLocks noChangeAspect="1"/>
          </p:cNvPicPr>
          <p:nvPr/>
        </p:nvPicPr>
        <p:blipFill>
          <a:blip r:embed="rId3"/>
          <a:stretch>
            <a:fillRect/>
          </a:stretch>
        </p:blipFill>
        <p:spPr>
          <a:xfrm>
            <a:off x="147358" y="842896"/>
            <a:ext cx="5906201" cy="5071766"/>
          </a:xfrm>
          <a:prstGeom prst="rect">
            <a:avLst/>
          </a:prstGeom>
        </p:spPr>
      </p:pic>
      <p:pic>
        <p:nvPicPr>
          <p:cNvPr id="7" name="Picture 6">
            <a:extLst>
              <a:ext uri="{FF2B5EF4-FFF2-40B4-BE49-F238E27FC236}">
                <a16:creationId xmlns:a16="http://schemas.microsoft.com/office/drawing/2014/main" id="{C4059BE2-8A2A-AC9B-21F1-181462541214}"/>
              </a:ext>
            </a:extLst>
          </p:cNvPr>
          <p:cNvPicPr>
            <a:picLocks noChangeAspect="1"/>
          </p:cNvPicPr>
          <p:nvPr/>
        </p:nvPicPr>
        <p:blipFill>
          <a:blip r:embed="rId4"/>
          <a:stretch>
            <a:fillRect/>
          </a:stretch>
        </p:blipFill>
        <p:spPr>
          <a:xfrm>
            <a:off x="6186668" y="1325302"/>
            <a:ext cx="5857974" cy="4560425"/>
          </a:xfrm>
          <a:prstGeom prst="rect">
            <a:avLst/>
          </a:prstGeom>
        </p:spPr>
      </p:pic>
      <p:pic>
        <p:nvPicPr>
          <p:cNvPr id="9" name="Picture 8">
            <a:extLst>
              <a:ext uri="{FF2B5EF4-FFF2-40B4-BE49-F238E27FC236}">
                <a16:creationId xmlns:a16="http://schemas.microsoft.com/office/drawing/2014/main" id="{2881EB2F-DDBE-DBB8-82A7-0D1B70C8F570}"/>
              </a:ext>
            </a:extLst>
          </p:cNvPr>
          <p:cNvPicPr>
            <a:picLocks noChangeAspect="1"/>
          </p:cNvPicPr>
          <p:nvPr/>
        </p:nvPicPr>
        <p:blipFill>
          <a:blip r:embed="rId5"/>
          <a:stretch>
            <a:fillRect/>
          </a:stretch>
        </p:blipFill>
        <p:spPr>
          <a:xfrm>
            <a:off x="1246967" y="5851005"/>
            <a:ext cx="4766082" cy="931760"/>
          </a:xfrm>
          <a:prstGeom prst="rect">
            <a:avLst/>
          </a:prstGeom>
        </p:spPr>
      </p:pic>
      <p:pic>
        <p:nvPicPr>
          <p:cNvPr id="10" name="Picture 9">
            <a:extLst>
              <a:ext uri="{FF2B5EF4-FFF2-40B4-BE49-F238E27FC236}">
                <a16:creationId xmlns:a16="http://schemas.microsoft.com/office/drawing/2014/main" id="{3620FD5E-8DB4-2470-87D8-674BD6A84F44}"/>
              </a:ext>
            </a:extLst>
          </p:cNvPr>
          <p:cNvPicPr>
            <a:picLocks noChangeAspect="1"/>
          </p:cNvPicPr>
          <p:nvPr/>
        </p:nvPicPr>
        <p:blipFill>
          <a:blip r:embed="rId5"/>
          <a:stretch>
            <a:fillRect/>
          </a:stretch>
        </p:blipFill>
        <p:spPr>
          <a:xfrm>
            <a:off x="7192460" y="5847148"/>
            <a:ext cx="4766082" cy="931760"/>
          </a:xfrm>
          <a:prstGeom prst="rect">
            <a:avLst/>
          </a:prstGeom>
        </p:spPr>
      </p:pic>
      <p:pic>
        <p:nvPicPr>
          <p:cNvPr id="12" name="Picture 11">
            <a:extLst>
              <a:ext uri="{FF2B5EF4-FFF2-40B4-BE49-F238E27FC236}">
                <a16:creationId xmlns:a16="http://schemas.microsoft.com/office/drawing/2014/main" id="{E1671653-170A-3DD1-53B5-3E6CE8AF60AF}"/>
              </a:ext>
            </a:extLst>
          </p:cNvPr>
          <p:cNvPicPr>
            <a:picLocks noChangeAspect="1"/>
          </p:cNvPicPr>
          <p:nvPr/>
        </p:nvPicPr>
        <p:blipFill>
          <a:blip r:embed="rId6"/>
          <a:stretch>
            <a:fillRect/>
          </a:stretch>
        </p:blipFill>
        <p:spPr>
          <a:xfrm>
            <a:off x="9658181" y="4560325"/>
            <a:ext cx="2080973" cy="1056424"/>
          </a:xfrm>
          <a:prstGeom prst="rect">
            <a:avLst/>
          </a:prstGeom>
        </p:spPr>
      </p:pic>
    </p:spTree>
    <p:extLst>
      <p:ext uri="{BB962C8B-B14F-4D97-AF65-F5344CB8AC3E}">
        <p14:creationId xmlns:p14="http://schemas.microsoft.com/office/powerpoint/2010/main" val="3222804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0985F-B019-D697-238A-37FAC2C3B0AB}"/>
              </a:ext>
            </a:extLst>
          </p:cNvPr>
          <p:cNvSpPr>
            <a:spLocks noGrp="1"/>
          </p:cNvSpPr>
          <p:nvPr>
            <p:ph type="title"/>
          </p:nvPr>
        </p:nvSpPr>
        <p:spPr/>
        <p:txBody>
          <a:bodyPr>
            <a:normAutofit/>
          </a:bodyPr>
          <a:lstStyle/>
          <a:p>
            <a:r>
              <a:rPr lang="en-US" sz="3200" dirty="0"/>
              <a:t>Remote sensing error can substantively affect estimates </a:t>
            </a:r>
          </a:p>
        </p:txBody>
      </p:sp>
      <p:sp>
        <p:nvSpPr>
          <p:cNvPr id="3" name="Content Placeholder 2">
            <a:extLst>
              <a:ext uri="{FF2B5EF4-FFF2-40B4-BE49-F238E27FC236}">
                <a16:creationId xmlns:a16="http://schemas.microsoft.com/office/drawing/2014/main" id="{98A34732-E633-0E93-F7AB-1428E4DE1F1A}"/>
              </a:ext>
            </a:extLst>
          </p:cNvPr>
          <p:cNvSpPr>
            <a:spLocks noGrp="1"/>
          </p:cNvSpPr>
          <p:nvPr>
            <p:ph idx="1"/>
          </p:nvPr>
        </p:nvSpPr>
        <p:spPr>
          <a:xfrm>
            <a:off x="797689" y="1507321"/>
            <a:ext cx="10515600" cy="4351338"/>
          </a:xfrm>
        </p:spPr>
        <p:txBody>
          <a:bodyPr/>
          <a:lstStyle/>
          <a:p>
            <a:r>
              <a:rPr lang="en-US" sz="2200" dirty="0"/>
              <a:t>mean reversion</a:t>
            </a:r>
          </a:p>
          <a:p>
            <a:r>
              <a:rPr lang="en-US" sz="2200" dirty="0"/>
              <a:t>classical measurement error</a:t>
            </a:r>
          </a:p>
          <a:p>
            <a:r>
              <a:rPr lang="en-US" sz="2200" dirty="0"/>
              <a:t>non-classical measurement error</a:t>
            </a:r>
          </a:p>
        </p:txBody>
      </p:sp>
      <p:pic>
        <p:nvPicPr>
          <p:cNvPr id="5" name="Picture 4">
            <a:extLst>
              <a:ext uri="{FF2B5EF4-FFF2-40B4-BE49-F238E27FC236}">
                <a16:creationId xmlns:a16="http://schemas.microsoft.com/office/drawing/2014/main" id="{1EF0C290-63F7-D53F-3AD5-9CEFDEA72535}"/>
              </a:ext>
            </a:extLst>
          </p:cNvPr>
          <p:cNvPicPr>
            <a:picLocks noChangeAspect="1"/>
          </p:cNvPicPr>
          <p:nvPr/>
        </p:nvPicPr>
        <p:blipFill>
          <a:blip r:embed="rId2"/>
          <a:stretch>
            <a:fillRect/>
          </a:stretch>
        </p:blipFill>
        <p:spPr>
          <a:xfrm>
            <a:off x="1498921" y="2735151"/>
            <a:ext cx="9448800" cy="3667915"/>
          </a:xfrm>
          <a:prstGeom prst="rect">
            <a:avLst/>
          </a:prstGeom>
        </p:spPr>
      </p:pic>
    </p:spTree>
    <p:extLst>
      <p:ext uri="{BB962C8B-B14F-4D97-AF65-F5344CB8AC3E}">
        <p14:creationId xmlns:p14="http://schemas.microsoft.com/office/powerpoint/2010/main" val="1378970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6288C-79DA-8DEF-7944-49EFCBD08D86}"/>
              </a:ext>
            </a:extLst>
          </p:cNvPr>
          <p:cNvSpPr>
            <a:spLocks noGrp="1"/>
          </p:cNvSpPr>
          <p:nvPr>
            <p:ph type="title"/>
          </p:nvPr>
        </p:nvSpPr>
        <p:spPr/>
        <p:txBody>
          <a:bodyPr/>
          <a:lstStyle/>
          <a:p>
            <a:r>
              <a:rPr lang="en-US" dirty="0"/>
              <a:t>Set up</a:t>
            </a:r>
          </a:p>
        </p:txBody>
      </p:sp>
      <p:sp>
        <p:nvSpPr>
          <p:cNvPr id="3" name="Content Placeholder 2">
            <a:extLst>
              <a:ext uri="{FF2B5EF4-FFF2-40B4-BE49-F238E27FC236}">
                <a16:creationId xmlns:a16="http://schemas.microsoft.com/office/drawing/2014/main" id="{7E2F7935-F56B-EDA2-94A9-76520396D061}"/>
              </a:ext>
            </a:extLst>
          </p:cNvPr>
          <p:cNvSpPr>
            <a:spLocks noGrp="1"/>
          </p:cNvSpPr>
          <p:nvPr>
            <p:ph idx="1"/>
          </p:nvPr>
        </p:nvSpPr>
        <p:spPr/>
        <p:txBody>
          <a:bodyPr/>
          <a:lstStyle/>
          <a:p>
            <a:r>
              <a:rPr lang="en-US" dirty="0"/>
              <a:t>Assume the researcher wants to estimate:</a:t>
            </a:r>
          </a:p>
          <a:p>
            <a:endParaRPr lang="en-US" dirty="0"/>
          </a:p>
          <a:p>
            <a:endParaRPr lang="en-US" dirty="0"/>
          </a:p>
          <a:p>
            <a:r>
              <a:rPr lang="en-US" dirty="0"/>
              <a:t>but only has remotely sensed data for y, and/or x</a:t>
            </a:r>
          </a:p>
          <a:p>
            <a:r>
              <a:rPr lang="en-US" dirty="0"/>
              <a:t>assume that they have some </a:t>
            </a:r>
            <a:r>
              <a:rPr lang="en-US" dirty="0" err="1"/>
              <a:t>groundtruth</a:t>
            </a:r>
            <a:r>
              <a:rPr lang="en-US" dirty="0"/>
              <a:t> data of the remotely sensed variable</a:t>
            </a:r>
          </a:p>
          <a:p>
            <a:endParaRPr lang="en-US" dirty="0"/>
          </a:p>
          <a:p>
            <a:endParaRPr lang="en-US" dirty="0"/>
          </a:p>
          <a:p>
            <a:pPr marL="0" indent="0">
              <a:buNone/>
            </a:pPr>
            <a:endParaRPr lang="en-US" dirty="0"/>
          </a:p>
        </p:txBody>
      </p:sp>
      <p:pic>
        <p:nvPicPr>
          <p:cNvPr id="5" name="Picture 4">
            <a:extLst>
              <a:ext uri="{FF2B5EF4-FFF2-40B4-BE49-F238E27FC236}">
                <a16:creationId xmlns:a16="http://schemas.microsoft.com/office/drawing/2014/main" id="{8360F6FB-FA65-29D6-CB92-AAF765CBB421}"/>
              </a:ext>
            </a:extLst>
          </p:cNvPr>
          <p:cNvPicPr>
            <a:picLocks noChangeAspect="1"/>
          </p:cNvPicPr>
          <p:nvPr/>
        </p:nvPicPr>
        <p:blipFill>
          <a:blip r:embed="rId3"/>
          <a:stretch>
            <a:fillRect/>
          </a:stretch>
        </p:blipFill>
        <p:spPr>
          <a:xfrm>
            <a:off x="4124358" y="2362051"/>
            <a:ext cx="3839111" cy="1066949"/>
          </a:xfrm>
          <a:prstGeom prst="rect">
            <a:avLst/>
          </a:prstGeom>
        </p:spPr>
      </p:pic>
    </p:spTree>
    <p:extLst>
      <p:ext uri="{BB962C8B-B14F-4D97-AF65-F5344CB8AC3E}">
        <p14:creationId xmlns:p14="http://schemas.microsoft.com/office/powerpoint/2010/main" val="20357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47D8F-E415-AF7E-CEF0-47D5DAAB4159}"/>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F0A79C56-750B-4825-F059-67C28D67C41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5E96CDBF-8F05-0866-84FE-0770E7D32514}"/>
              </a:ext>
            </a:extLst>
          </p:cNvPr>
          <p:cNvPicPr>
            <a:picLocks noChangeAspect="1"/>
          </p:cNvPicPr>
          <p:nvPr/>
        </p:nvPicPr>
        <p:blipFill>
          <a:blip r:embed="rId2"/>
          <a:stretch>
            <a:fillRect/>
          </a:stretch>
        </p:blipFill>
        <p:spPr>
          <a:xfrm>
            <a:off x="631372" y="1825625"/>
            <a:ext cx="10123714" cy="4433055"/>
          </a:xfrm>
          <a:prstGeom prst="rect">
            <a:avLst/>
          </a:prstGeom>
        </p:spPr>
      </p:pic>
    </p:spTree>
    <p:extLst>
      <p:ext uri="{BB962C8B-B14F-4D97-AF65-F5344CB8AC3E}">
        <p14:creationId xmlns:p14="http://schemas.microsoft.com/office/powerpoint/2010/main" val="334827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DBDB7-5A41-4E79-8A3C-410FFEB4C953}"/>
              </a:ext>
            </a:extLst>
          </p:cNvPr>
          <p:cNvSpPr>
            <a:spLocks noGrp="1"/>
          </p:cNvSpPr>
          <p:nvPr>
            <p:ph type="title"/>
          </p:nvPr>
        </p:nvSpPr>
        <p:spPr/>
        <p:txBody>
          <a:bodyPr/>
          <a:lstStyle/>
          <a:p>
            <a:r>
              <a:rPr lang="en-US" dirty="0"/>
              <a:t>linear measurement error</a:t>
            </a:r>
          </a:p>
        </p:txBody>
      </p:sp>
      <p:sp>
        <p:nvSpPr>
          <p:cNvPr id="3" name="Content Placeholder 2">
            <a:extLst>
              <a:ext uri="{FF2B5EF4-FFF2-40B4-BE49-F238E27FC236}">
                <a16:creationId xmlns:a16="http://schemas.microsoft.com/office/drawing/2014/main" id="{3C574829-7914-4AA1-B144-2F92A3D11D47}"/>
              </a:ext>
            </a:extLst>
          </p:cNvPr>
          <p:cNvSpPr>
            <a:spLocks noGrp="1"/>
          </p:cNvSpPr>
          <p:nvPr>
            <p:ph idx="1"/>
          </p:nvPr>
        </p:nvSpPr>
        <p:spPr/>
        <p:txBody>
          <a:bodyPr/>
          <a:lstStyle/>
          <a:p>
            <a:r>
              <a:rPr lang="en-US" sz="2200" dirty="0"/>
              <a:t>If the form of the error is linear measurement error:</a:t>
            </a:r>
          </a:p>
          <a:p>
            <a:endParaRPr lang="en-US" sz="2200" dirty="0"/>
          </a:p>
          <a:p>
            <a:pPr marL="0" indent="0">
              <a:buNone/>
            </a:pPr>
            <a:endParaRPr lang="en-US" sz="2200" dirty="0"/>
          </a:p>
          <a:p>
            <a:pPr marL="0" indent="0">
              <a:buNone/>
            </a:pPr>
            <a:endParaRPr lang="en-US" sz="2200" dirty="0"/>
          </a:p>
          <a:p>
            <a:r>
              <a:rPr lang="en-US" sz="2200" dirty="0"/>
              <a:t>it would give the following bias:</a:t>
            </a:r>
          </a:p>
          <a:p>
            <a:endParaRPr lang="en-US" dirty="0"/>
          </a:p>
        </p:txBody>
      </p:sp>
      <p:pic>
        <p:nvPicPr>
          <p:cNvPr id="5" name="Picture 4">
            <a:extLst>
              <a:ext uri="{FF2B5EF4-FFF2-40B4-BE49-F238E27FC236}">
                <a16:creationId xmlns:a16="http://schemas.microsoft.com/office/drawing/2014/main" id="{093F2FE8-E67F-5FEF-641D-6FCAD61E93E1}"/>
              </a:ext>
            </a:extLst>
          </p:cNvPr>
          <p:cNvPicPr>
            <a:picLocks noChangeAspect="1"/>
          </p:cNvPicPr>
          <p:nvPr/>
        </p:nvPicPr>
        <p:blipFill>
          <a:blip r:embed="rId3"/>
          <a:stretch>
            <a:fillRect/>
          </a:stretch>
        </p:blipFill>
        <p:spPr>
          <a:xfrm>
            <a:off x="1291428" y="2234449"/>
            <a:ext cx="3974332" cy="1057391"/>
          </a:xfrm>
          <a:prstGeom prst="rect">
            <a:avLst/>
          </a:prstGeom>
        </p:spPr>
      </p:pic>
      <p:pic>
        <p:nvPicPr>
          <p:cNvPr id="7" name="Picture 6">
            <a:extLst>
              <a:ext uri="{FF2B5EF4-FFF2-40B4-BE49-F238E27FC236}">
                <a16:creationId xmlns:a16="http://schemas.microsoft.com/office/drawing/2014/main" id="{D23C9696-2BA8-F993-AE98-B88EE23736B6}"/>
              </a:ext>
            </a:extLst>
          </p:cNvPr>
          <p:cNvPicPr>
            <a:picLocks noChangeAspect="1"/>
          </p:cNvPicPr>
          <p:nvPr/>
        </p:nvPicPr>
        <p:blipFill>
          <a:blip r:embed="rId4"/>
          <a:stretch>
            <a:fillRect/>
          </a:stretch>
        </p:blipFill>
        <p:spPr>
          <a:xfrm>
            <a:off x="965397" y="4057697"/>
            <a:ext cx="4581963" cy="1437226"/>
          </a:xfrm>
          <a:prstGeom prst="rect">
            <a:avLst/>
          </a:prstGeom>
        </p:spPr>
      </p:pic>
    </p:spTree>
    <p:extLst>
      <p:ext uri="{BB962C8B-B14F-4D97-AF65-F5344CB8AC3E}">
        <p14:creationId xmlns:p14="http://schemas.microsoft.com/office/powerpoint/2010/main" val="1672651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699EF-F487-58D3-5C49-0311B1171BAC}"/>
              </a:ext>
            </a:extLst>
          </p:cNvPr>
          <p:cNvSpPr>
            <a:spLocks noGrp="1"/>
          </p:cNvSpPr>
          <p:nvPr>
            <p:ph type="title"/>
          </p:nvPr>
        </p:nvSpPr>
        <p:spPr/>
        <p:txBody>
          <a:bodyPr/>
          <a:lstStyle/>
          <a:p>
            <a:r>
              <a:rPr lang="en-US" dirty="0"/>
              <a:t>multiple imputation</a:t>
            </a:r>
          </a:p>
        </p:txBody>
      </p:sp>
      <p:sp>
        <p:nvSpPr>
          <p:cNvPr id="3" name="Content Placeholder 2">
            <a:extLst>
              <a:ext uri="{FF2B5EF4-FFF2-40B4-BE49-F238E27FC236}">
                <a16:creationId xmlns:a16="http://schemas.microsoft.com/office/drawing/2014/main" id="{8ACC91D3-79BD-B93D-33A6-86B8E2173C0E}"/>
              </a:ext>
            </a:extLst>
          </p:cNvPr>
          <p:cNvSpPr>
            <a:spLocks noGrp="1"/>
          </p:cNvSpPr>
          <p:nvPr>
            <p:ph idx="1"/>
          </p:nvPr>
        </p:nvSpPr>
        <p:spPr>
          <a:xfrm>
            <a:off x="838200" y="1758226"/>
            <a:ext cx="10515600" cy="4351338"/>
          </a:xfrm>
        </p:spPr>
        <p:txBody>
          <a:bodyPr>
            <a:normAutofit/>
          </a:bodyPr>
          <a:lstStyle/>
          <a:p>
            <a:r>
              <a:rPr lang="en-US" sz="2200" dirty="0"/>
              <a:t>Estimate a (e.g. linear) first stage model from the calibration (ground truth) set</a:t>
            </a:r>
          </a:p>
          <a:p>
            <a:endParaRPr lang="en-US" sz="2200" dirty="0"/>
          </a:p>
          <a:p>
            <a:endParaRPr lang="en-US" sz="2200" dirty="0"/>
          </a:p>
          <a:p>
            <a:r>
              <a:rPr lang="en-US" sz="2200" dirty="0"/>
              <a:t>Next, use the estimated parameters to predict xi where </a:t>
            </a:r>
            <a:r>
              <a:rPr lang="en-US" sz="2200" dirty="0" err="1"/>
              <a:t>groundtruth</a:t>
            </a:r>
            <a:r>
              <a:rPr lang="en-US" sz="2200" dirty="0"/>
              <a:t> does not exist.  </a:t>
            </a:r>
          </a:p>
          <a:p>
            <a:r>
              <a:rPr lang="en-US" sz="2200" dirty="0"/>
              <a:t>Repeat using bootstrapping or estimating the above using Bayesian linear regression, where K coefficient draws are taken from a posterior distribution, generating </a:t>
            </a:r>
            <a:r>
              <a:rPr lang="en-US" sz="2200" dirty="0" err="1"/>
              <a:t>x</a:t>
            </a:r>
            <a:r>
              <a:rPr lang="en-US" sz="2200" baseline="30000" dirty="0" err="1"/>
              <a:t>k</a:t>
            </a:r>
            <a:r>
              <a:rPr lang="en-US" sz="2200" dirty="0"/>
              <a:t>.</a:t>
            </a:r>
          </a:p>
          <a:p>
            <a:r>
              <a:rPr lang="en-US" sz="2200" dirty="0"/>
              <a:t>Run the second stage regression using each of these </a:t>
            </a:r>
            <a:r>
              <a:rPr lang="en-US" sz="2200" dirty="0" err="1"/>
              <a:t>x</a:t>
            </a:r>
            <a:r>
              <a:rPr lang="en-US" sz="2200" baseline="30000" dirty="0" err="1"/>
              <a:t>k</a:t>
            </a:r>
            <a:r>
              <a:rPr lang="en-US" sz="2200" baseline="30000" dirty="0"/>
              <a:t> </a:t>
            </a:r>
            <a:r>
              <a:rPr lang="en-US" sz="2200" dirty="0"/>
              <a:t>, K times </a:t>
            </a:r>
          </a:p>
        </p:txBody>
      </p:sp>
      <p:pic>
        <p:nvPicPr>
          <p:cNvPr id="7" name="Picture 6">
            <a:extLst>
              <a:ext uri="{FF2B5EF4-FFF2-40B4-BE49-F238E27FC236}">
                <a16:creationId xmlns:a16="http://schemas.microsoft.com/office/drawing/2014/main" id="{9F8674F1-25DA-7E0C-DD96-1ABAF09173CB}"/>
              </a:ext>
            </a:extLst>
          </p:cNvPr>
          <p:cNvPicPr>
            <a:picLocks noChangeAspect="1"/>
          </p:cNvPicPr>
          <p:nvPr/>
        </p:nvPicPr>
        <p:blipFill>
          <a:blip r:embed="rId3"/>
          <a:stretch>
            <a:fillRect/>
          </a:stretch>
        </p:blipFill>
        <p:spPr>
          <a:xfrm>
            <a:off x="3366786" y="2145706"/>
            <a:ext cx="5163271" cy="1009791"/>
          </a:xfrm>
          <a:prstGeom prst="rect">
            <a:avLst/>
          </a:prstGeom>
        </p:spPr>
      </p:pic>
      <p:pic>
        <p:nvPicPr>
          <p:cNvPr id="9" name="Picture 8">
            <a:extLst>
              <a:ext uri="{FF2B5EF4-FFF2-40B4-BE49-F238E27FC236}">
                <a16:creationId xmlns:a16="http://schemas.microsoft.com/office/drawing/2014/main" id="{CED46A84-E727-5D31-D699-860D3BAFE5BB}"/>
              </a:ext>
            </a:extLst>
          </p:cNvPr>
          <p:cNvPicPr>
            <a:picLocks noChangeAspect="1"/>
          </p:cNvPicPr>
          <p:nvPr/>
        </p:nvPicPr>
        <p:blipFill>
          <a:blip r:embed="rId4"/>
          <a:stretch>
            <a:fillRect/>
          </a:stretch>
        </p:blipFill>
        <p:spPr>
          <a:xfrm>
            <a:off x="4055997" y="5242325"/>
            <a:ext cx="4048690" cy="609685"/>
          </a:xfrm>
          <a:prstGeom prst="rect">
            <a:avLst/>
          </a:prstGeom>
        </p:spPr>
      </p:pic>
    </p:spTree>
    <p:extLst>
      <p:ext uri="{BB962C8B-B14F-4D97-AF65-F5344CB8AC3E}">
        <p14:creationId xmlns:p14="http://schemas.microsoft.com/office/powerpoint/2010/main" val="1467716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8F69-63E7-539B-6DE9-21549D9D3DAB}"/>
              </a:ext>
            </a:extLst>
          </p:cNvPr>
          <p:cNvSpPr>
            <a:spLocks noGrp="1"/>
          </p:cNvSpPr>
          <p:nvPr>
            <p:ph type="title"/>
          </p:nvPr>
        </p:nvSpPr>
        <p:spPr>
          <a:xfrm>
            <a:off x="439057" y="2643868"/>
            <a:ext cx="10515600" cy="1325563"/>
          </a:xfrm>
        </p:spPr>
        <p:txBody>
          <a:bodyPr/>
          <a:lstStyle/>
          <a:p>
            <a:r>
              <a:rPr lang="en-US" dirty="0"/>
              <a:t>Data</a:t>
            </a:r>
          </a:p>
        </p:txBody>
      </p:sp>
      <p:pic>
        <p:nvPicPr>
          <p:cNvPr id="7" name="Picture 6">
            <a:extLst>
              <a:ext uri="{FF2B5EF4-FFF2-40B4-BE49-F238E27FC236}">
                <a16:creationId xmlns:a16="http://schemas.microsoft.com/office/drawing/2014/main" id="{B106971C-F9FF-EAB4-7B35-B8B2140212BF}"/>
              </a:ext>
            </a:extLst>
          </p:cNvPr>
          <p:cNvPicPr>
            <a:picLocks noChangeAspect="1"/>
          </p:cNvPicPr>
          <p:nvPr/>
        </p:nvPicPr>
        <p:blipFill>
          <a:blip r:embed="rId3"/>
          <a:stretch>
            <a:fillRect/>
          </a:stretch>
        </p:blipFill>
        <p:spPr>
          <a:xfrm>
            <a:off x="2644503" y="0"/>
            <a:ext cx="9326880" cy="6858000"/>
          </a:xfrm>
          <a:prstGeom prst="rect">
            <a:avLst/>
          </a:prstGeom>
        </p:spPr>
      </p:pic>
    </p:spTree>
    <p:extLst>
      <p:ext uri="{BB962C8B-B14F-4D97-AF65-F5344CB8AC3E}">
        <p14:creationId xmlns:p14="http://schemas.microsoft.com/office/powerpoint/2010/main" val="25840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D6FD1-7C92-EEFB-A633-AF345CB7A91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E25D76D-49D2-6F52-681B-4ED5EAEB9FA4}"/>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E2D63BD5-D64F-90CB-799E-6C9C401D471F}"/>
              </a:ext>
            </a:extLst>
          </p:cNvPr>
          <p:cNvPicPr>
            <a:picLocks noChangeAspect="1"/>
          </p:cNvPicPr>
          <p:nvPr/>
        </p:nvPicPr>
        <p:blipFill>
          <a:blip r:embed="rId3"/>
          <a:stretch>
            <a:fillRect/>
          </a:stretch>
        </p:blipFill>
        <p:spPr>
          <a:xfrm>
            <a:off x="701313" y="0"/>
            <a:ext cx="10789374" cy="6858000"/>
          </a:xfrm>
          <a:prstGeom prst="rect">
            <a:avLst/>
          </a:prstGeom>
        </p:spPr>
      </p:pic>
    </p:spTree>
    <p:extLst>
      <p:ext uri="{BB962C8B-B14F-4D97-AF65-F5344CB8AC3E}">
        <p14:creationId xmlns:p14="http://schemas.microsoft.com/office/powerpoint/2010/main" val="1006344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37295-A22F-57E7-72A4-825D1183B1F6}"/>
              </a:ext>
            </a:extLst>
          </p:cNvPr>
          <p:cNvSpPr>
            <a:spLocks noGrp="1"/>
          </p:cNvSpPr>
          <p:nvPr>
            <p:ph type="title"/>
          </p:nvPr>
        </p:nvSpPr>
        <p:spPr/>
        <p:txBody>
          <a:bodyPr>
            <a:normAutofit/>
          </a:bodyPr>
          <a:lstStyle/>
          <a:p>
            <a:r>
              <a:rPr lang="en-US" sz="3200" dirty="0"/>
              <a:t>imputation approach reduces bias and increases coverage</a:t>
            </a:r>
          </a:p>
        </p:txBody>
      </p:sp>
      <p:pic>
        <p:nvPicPr>
          <p:cNvPr id="5" name="Picture 4">
            <a:extLst>
              <a:ext uri="{FF2B5EF4-FFF2-40B4-BE49-F238E27FC236}">
                <a16:creationId xmlns:a16="http://schemas.microsoft.com/office/drawing/2014/main" id="{76523992-4464-5FAC-5064-2F966031F09F}"/>
              </a:ext>
            </a:extLst>
          </p:cNvPr>
          <p:cNvPicPr>
            <a:picLocks noChangeAspect="1"/>
          </p:cNvPicPr>
          <p:nvPr/>
        </p:nvPicPr>
        <p:blipFill>
          <a:blip r:embed="rId3"/>
          <a:stretch>
            <a:fillRect/>
          </a:stretch>
        </p:blipFill>
        <p:spPr>
          <a:xfrm>
            <a:off x="418055" y="1401470"/>
            <a:ext cx="6200459" cy="5039993"/>
          </a:xfrm>
          <a:prstGeom prst="rect">
            <a:avLst/>
          </a:prstGeom>
        </p:spPr>
      </p:pic>
      <p:pic>
        <p:nvPicPr>
          <p:cNvPr id="7" name="Content Placeholder 6">
            <a:extLst>
              <a:ext uri="{FF2B5EF4-FFF2-40B4-BE49-F238E27FC236}">
                <a16:creationId xmlns:a16="http://schemas.microsoft.com/office/drawing/2014/main" id="{34B5935D-28D9-9BCF-2E13-1850B5956747}"/>
              </a:ext>
            </a:extLst>
          </p:cNvPr>
          <p:cNvPicPr>
            <a:picLocks noGrp="1" noChangeAspect="1"/>
          </p:cNvPicPr>
          <p:nvPr>
            <p:ph idx="1"/>
          </p:nvPr>
        </p:nvPicPr>
        <p:blipFill>
          <a:blip r:embed="rId4"/>
          <a:stretch>
            <a:fillRect/>
          </a:stretch>
        </p:blipFill>
        <p:spPr>
          <a:xfrm>
            <a:off x="6553606" y="1625375"/>
            <a:ext cx="5217478" cy="4870899"/>
          </a:xfrm>
        </p:spPr>
      </p:pic>
    </p:spTree>
    <p:extLst>
      <p:ext uri="{BB962C8B-B14F-4D97-AF65-F5344CB8AC3E}">
        <p14:creationId xmlns:p14="http://schemas.microsoft.com/office/powerpoint/2010/main" val="14788035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204</TotalTime>
  <Words>1182</Words>
  <Application>Microsoft Office PowerPoint</Application>
  <PresentationFormat>Widescreen</PresentationFormat>
  <Paragraphs>52</Paragraphs>
  <Slides>11</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Aptos</vt:lpstr>
      <vt:lpstr>Aptos Display</vt:lpstr>
      <vt:lpstr>Arial</vt:lpstr>
      <vt:lpstr>Office Theme</vt:lpstr>
      <vt:lpstr>Parameter recovery using remotely sensed variables</vt:lpstr>
      <vt:lpstr>Remote sensing error can substantively affect estimates </vt:lpstr>
      <vt:lpstr>Set up</vt:lpstr>
      <vt:lpstr>scenarios</vt:lpstr>
      <vt:lpstr>linear measurement error</vt:lpstr>
      <vt:lpstr>multiple imputation</vt:lpstr>
      <vt:lpstr>Data</vt:lpstr>
      <vt:lpstr>PowerPoint Presentation</vt:lpstr>
      <vt:lpstr>imputation approach reduces bias and increases coverage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Kathy Baylis</dc:creator>
  <cp:lastModifiedBy>Kathy Baylis</cp:lastModifiedBy>
  <cp:revision>2</cp:revision>
  <dcterms:created xsi:type="dcterms:W3CDTF">2024-11-19T15:30:32Z</dcterms:created>
  <dcterms:modified xsi:type="dcterms:W3CDTF">2024-11-19T18:55:00Z</dcterms:modified>
</cp:coreProperties>
</file>

<file path=docProps/thumbnail.jpeg>
</file>